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3" r:id="rId2"/>
    <p:sldId id="317" r:id="rId3"/>
    <p:sldId id="314" r:id="rId4"/>
    <p:sldId id="315" r:id="rId5"/>
    <p:sldId id="285" r:id="rId6"/>
    <p:sldId id="316" r:id="rId7"/>
    <p:sldId id="310" r:id="rId8"/>
    <p:sldId id="288" r:id="rId9"/>
    <p:sldId id="290" r:id="rId10"/>
    <p:sldId id="298" r:id="rId11"/>
    <p:sldId id="292" r:id="rId12"/>
    <p:sldId id="293" r:id="rId13"/>
    <p:sldId id="295" r:id="rId14"/>
    <p:sldId id="301" r:id="rId15"/>
    <p:sldId id="302" r:id="rId16"/>
    <p:sldId id="296" r:id="rId17"/>
    <p:sldId id="304" r:id="rId18"/>
    <p:sldId id="303" r:id="rId19"/>
    <p:sldId id="297" r:id="rId20"/>
    <p:sldId id="305" r:id="rId21"/>
    <p:sldId id="306" r:id="rId22"/>
    <p:sldId id="308" r:id="rId23"/>
    <p:sldId id="300" r:id="rId24"/>
    <p:sldId id="299" r:id="rId25"/>
    <p:sldId id="309" r:id="rId26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34" charset="-128"/>
        <a:cs typeface="ＭＳ Ｐゴシック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B00F13"/>
    <a:srgbClr val="E76AE3"/>
    <a:srgbClr val="DA00D7"/>
    <a:srgbClr val="FF005E"/>
    <a:srgbClr val="1D2B0F"/>
    <a:srgbClr val="2C3F18"/>
    <a:srgbClr val="4E6D2C"/>
    <a:srgbClr val="3791E2"/>
    <a:srgbClr val="CD77B9"/>
    <a:srgbClr val="90CB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49" autoAdjust="0"/>
    <p:restoredTop sz="86466" autoAdjust="0"/>
  </p:normalViewPr>
  <p:slideViewPr>
    <p:cSldViewPr showGuides="1">
      <p:cViewPr varScale="1">
        <p:scale>
          <a:sx n="63" d="100"/>
          <a:sy n="63" d="100"/>
        </p:scale>
        <p:origin x="-1620" y="-96"/>
      </p:cViewPr>
      <p:guideLst>
        <p:guide orient="horz" pos="2941"/>
        <p:guide orient="horz" pos="3841"/>
        <p:guide orient="horz" pos="2296"/>
        <p:guide pos="2871"/>
        <p:guide pos="2459"/>
        <p:guide pos="5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FA8D8EB-A302-FE41-AABB-F92714F7ED38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AE4CB79-C9B3-EA43-A4AB-64A065508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985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5CA1CF12-94F9-FC4F-90FD-F8406658273F}" type="datetime1">
              <a:rPr lang="en-US"/>
              <a:pPr>
                <a:defRPr/>
              </a:pPr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Click to edit Master text styles</a:t>
            </a:r>
          </a:p>
          <a:p>
            <a:pPr lvl="1"/>
            <a:r>
              <a:rPr lang="sv-SE" noProof="0"/>
              <a:t>Second level</a:t>
            </a:r>
          </a:p>
          <a:p>
            <a:pPr lvl="2"/>
            <a:r>
              <a:rPr lang="sv-SE" noProof="0"/>
              <a:t>Third level</a:t>
            </a:r>
          </a:p>
          <a:p>
            <a:pPr lvl="3"/>
            <a:r>
              <a:rPr lang="sv-SE" noProof="0"/>
              <a:t>Fourth level</a:t>
            </a:r>
          </a:p>
          <a:p>
            <a:pPr lvl="4"/>
            <a:r>
              <a:rPr lang="sv-S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8F17ABB-1F1C-A94E-B062-1F80C461F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68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6" charset="-128"/>
        <a:cs typeface="ヒラギノ角ゴ Pro W3" pitchFamily="-106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F17ABB-1F1C-A94E-B062-1F80C461F5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428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F17ABB-1F1C-A94E-B062-1F80C461F5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F17ABB-1F1C-A94E-B062-1F80C461F5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53" y="1566648"/>
            <a:ext cx="758556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153" y="408505"/>
            <a:ext cx="7585560" cy="1158143"/>
          </a:xfr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56656" cy="6858000"/>
            <a:chOff x="0" y="0"/>
            <a:chExt cx="9156656" cy="6858000"/>
          </a:xfrm>
        </p:grpSpPr>
        <p:pic>
          <p:nvPicPr>
            <p:cNvPr id="10" name="Picture 9" descr="aragonite-back72dpi.jp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6656" cy="685800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 userDrawn="1"/>
          </p:nvGrpSpPr>
          <p:grpSpPr>
            <a:xfrm>
              <a:off x="447099" y="6118782"/>
              <a:ext cx="8705782" cy="424435"/>
              <a:chOff x="447099" y="6118782"/>
              <a:chExt cx="8705782" cy="424435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447099" y="6118782"/>
                <a:ext cx="8705782" cy="15130"/>
              </a:xfrm>
              <a:prstGeom prst="line">
                <a:avLst/>
              </a:prstGeom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 descr="sponsor-logos-white.png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6150007"/>
                <a:ext cx="2407901" cy="393210"/>
              </a:xfrm>
              <a:prstGeom prst="rect">
                <a:avLst/>
              </a:prstGeom>
            </p:spPr>
          </p:pic>
        </p:grpSp>
      </p:grpSp>
      <p:sp>
        <p:nvSpPr>
          <p:cNvPr id="14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7298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56656" cy="6858000"/>
            <a:chOff x="0" y="0"/>
            <a:chExt cx="9156656" cy="6858000"/>
          </a:xfrm>
        </p:grpSpPr>
        <p:pic>
          <p:nvPicPr>
            <p:cNvPr id="9" name="Picture 8" descr="aragonite-back72dpi.jp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6656" cy="68580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447099" y="6118782"/>
              <a:ext cx="8705782" cy="424435"/>
              <a:chOff x="447099" y="6118782"/>
              <a:chExt cx="8705782" cy="424435"/>
            </a:xfrm>
          </p:grpSpPr>
          <p:cxnSp>
            <p:nvCxnSpPr>
              <p:cNvPr id="11" name="Straight Connector 10"/>
              <p:cNvCxnSpPr/>
              <p:nvPr userDrawn="1"/>
            </p:nvCxnSpPr>
            <p:spPr>
              <a:xfrm>
                <a:off x="447099" y="6118782"/>
                <a:ext cx="8705782" cy="15130"/>
              </a:xfrm>
              <a:prstGeom prst="line">
                <a:avLst/>
              </a:prstGeom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sponsor-logos-white.png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6150007"/>
                <a:ext cx="2407901" cy="3932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141538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rgbClr val="1F497D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47099" y="6118782"/>
            <a:ext cx="8705782" cy="424435"/>
            <a:chOff x="447099" y="6118782"/>
            <a:chExt cx="8705782" cy="4244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7099" y="6118782"/>
              <a:ext cx="8705782" cy="151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 descr="sponsor-logos-blac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7544" y="6150007"/>
              <a:ext cx="2407901" cy="393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2861"/>
            <a:ext cx="7772400" cy="1116434"/>
          </a:xfrm>
        </p:spPr>
        <p:txBody>
          <a:bodyPr lIns="0" tIns="0" rIns="0" bIns="0" anchor="b" anchorCtr="0"/>
          <a:lstStyle>
            <a:lvl1pPr algn="ctr">
              <a:defRPr sz="4400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7318"/>
            <a:ext cx="6400800" cy="1752600"/>
          </a:xfrm>
        </p:spPr>
        <p:txBody>
          <a:bodyPr lIns="0" tIns="0" rIns="0" bIns="0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subtitle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 userDrawn="1">
            <p:ph idx="1"/>
          </p:nvPr>
        </p:nvSpPr>
        <p:spPr>
          <a:xfrm>
            <a:off x="447099" y="1349568"/>
            <a:ext cx="8229600" cy="4533466"/>
          </a:xfrm>
        </p:spPr>
        <p:txBody>
          <a:bodyPr lIns="0" tIns="0" rIns="0" bIns="0"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rgbClr val="1F497D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47099" y="6118782"/>
            <a:ext cx="8705782" cy="424435"/>
            <a:chOff x="447099" y="6118782"/>
            <a:chExt cx="8705782" cy="42443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7099" y="6118782"/>
              <a:ext cx="8705782" cy="151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sponsor-logos-blac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7544" y="6150007"/>
              <a:ext cx="2407901" cy="393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9152881" cy="6858000"/>
            <a:chOff x="0" y="0"/>
            <a:chExt cx="9152881" cy="6858000"/>
          </a:xfrm>
        </p:grpSpPr>
        <p:pic>
          <p:nvPicPr>
            <p:cNvPr id="11" name="Picture 10" descr="ph-back72dpi.jp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0256" cy="68580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 userDrawn="1"/>
          </p:nvGrpSpPr>
          <p:grpSpPr>
            <a:xfrm>
              <a:off x="447099" y="6118782"/>
              <a:ext cx="8705782" cy="424435"/>
              <a:chOff x="447099" y="6118782"/>
              <a:chExt cx="8705782" cy="424435"/>
            </a:xfrm>
          </p:grpSpPr>
          <p:cxnSp>
            <p:nvCxnSpPr>
              <p:cNvPr id="13" name="Straight Connector 12"/>
              <p:cNvCxnSpPr/>
              <p:nvPr userDrawn="1"/>
            </p:nvCxnSpPr>
            <p:spPr>
              <a:xfrm>
                <a:off x="447099" y="6118782"/>
                <a:ext cx="8705782" cy="15130"/>
              </a:xfrm>
              <a:prstGeom prst="line">
                <a:avLst/>
              </a:prstGeom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sponsor-logos-white.png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6150007"/>
                <a:ext cx="2407901" cy="393210"/>
              </a:xfrm>
              <a:prstGeom prst="rect">
                <a:avLst/>
              </a:prstGeom>
            </p:spPr>
          </p:pic>
        </p:grpSp>
      </p:grpSp>
      <p:sp>
        <p:nvSpPr>
          <p:cNvPr id="22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 userDrawn="1">
            <p:ph idx="1"/>
          </p:nvPr>
        </p:nvSpPr>
        <p:spPr>
          <a:xfrm>
            <a:off x="447099" y="1349568"/>
            <a:ext cx="8229600" cy="4533466"/>
          </a:xfrm>
        </p:spPr>
        <p:txBody>
          <a:bodyPr lIns="0" tIns="0" rIns="0" bIns="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410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52881" cy="6858000"/>
            <a:chOff x="0" y="0"/>
            <a:chExt cx="9152881" cy="6858000"/>
          </a:xfrm>
        </p:grpSpPr>
        <p:pic>
          <p:nvPicPr>
            <p:cNvPr id="10" name="Picture 9" descr="ph-back72dpi.jp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0256" cy="685800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 userDrawn="1"/>
          </p:nvGrpSpPr>
          <p:grpSpPr>
            <a:xfrm>
              <a:off x="447099" y="6118782"/>
              <a:ext cx="8705782" cy="424435"/>
              <a:chOff x="447099" y="6118782"/>
              <a:chExt cx="8705782" cy="424435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447099" y="6118782"/>
                <a:ext cx="8705782" cy="15130"/>
              </a:xfrm>
              <a:prstGeom prst="line">
                <a:avLst/>
              </a:prstGeom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 descr="sponsor-logos-white.png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6150007"/>
                <a:ext cx="2407901" cy="393210"/>
              </a:xfrm>
              <a:prstGeom prst="rect">
                <a:avLst/>
              </a:prstGeom>
            </p:spPr>
          </p:pic>
        </p:grpSp>
      </p:grpSp>
      <p:sp>
        <p:nvSpPr>
          <p:cNvPr id="14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581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-back72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50256" cy="6858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447099" y="6118782"/>
            <a:ext cx="8705782" cy="15130"/>
          </a:xfrm>
          <a:prstGeom prst="line">
            <a:avLst/>
          </a:prstGeom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onsor-logos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6150007"/>
            <a:ext cx="2407901" cy="3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272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56656" cy="6858000"/>
            <a:chOff x="0" y="0"/>
            <a:chExt cx="9156656" cy="6858000"/>
          </a:xfrm>
        </p:grpSpPr>
        <p:pic>
          <p:nvPicPr>
            <p:cNvPr id="5" name="Picture 4" descr="aragonite-back72dpi.jp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6656" cy="68580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 userDrawn="1"/>
          </p:nvGrpSpPr>
          <p:grpSpPr>
            <a:xfrm>
              <a:off x="447099" y="6118782"/>
              <a:ext cx="8705782" cy="424435"/>
              <a:chOff x="447099" y="6118782"/>
              <a:chExt cx="8705782" cy="424435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>
                <a:off x="447099" y="6118782"/>
                <a:ext cx="8705782" cy="15130"/>
              </a:xfrm>
              <a:prstGeom prst="line">
                <a:avLst/>
              </a:prstGeom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 descr="sponsor-logos-white.png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6150007"/>
                <a:ext cx="2407901" cy="393210"/>
              </a:xfrm>
              <a:prstGeom prst="rect">
                <a:avLst/>
              </a:prstGeom>
            </p:spPr>
          </p:pic>
        </p:grpSp>
      </p:grpSp>
      <p:sp>
        <p:nvSpPr>
          <p:cNvPr id="22" name="Title 1"/>
          <p:cNvSpPr>
            <a:spLocks noGrp="1"/>
          </p:cNvSpPr>
          <p:nvPr userDrawn="1">
            <p:ph type="title"/>
          </p:nvPr>
        </p:nvSpPr>
        <p:spPr>
          <a:xfrm>
            <a:off x="447099" y="245119"/>
            <a:ext cx="8229600" cy="742570"/>
          </a:xfrm>
        </p:spPr>
        <p:txBody>
          <a:bodyPr lIns="0" tIns="0" rIns="0" bIns="0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 userDrawn="1">
            <p:ph idx="1"/>
          </p:nvPr>
        </p:nvSpPr>
        <p:spPr>
          <a:xfrm>
            <a:off x="447099" y="1349568"/>
            <a:ext cx="8229600" cy="4533466"/>
          </a:xfrm>
        </p:spPr>
        <p:txBody>
          <a:bodyPr lIns="0" tIns="0" rIns="0" bIns="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237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902167"/>
            <a:ext cx="8229600" cy="65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320261"/>
            <a:ext cx="8229600" cy="380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54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2"/>
          </a:solidFill>
          <a:latin typeface="Arial"/>
          <a:ea typeface="ＭＳ Ｐゴシック" pitchFamily="-112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-106" charset="0"/>
          <a:ea typeface="ＭＳ Ｐゴシック" pitchFamily="-112" charset="-128"/>
          <a:cs typeface="ＭＳ Ｐゴシック" pitchFamily="-112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-106" charset="0"/>
          <a:ea typeface="ＭＳ Ｐゴシック" pitchFamily="-112" charset="-128"/>
          <a:cs typeface="ＭＳ Ｐゴシック" pitchFamily="-112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-106" charset="0"/>
          <a:ea typeface="ＭＳ Ｐゴシック" pitchFamily="-112" charset="-128"/>
          <a:cs typeface="ＭＳ Ｐゴシック" pitchFamily="-112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-106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Font typeface="Arial" pitchFamily="-106" charset="0"/>
        <a:buChar char="•"/>
        <a:defRPr sz="2800" kern="1200">
          <a:solidFill>
            <a:schemeClr val="tx1"/>
          </a:solidFill>
          <a:latin typeface="Arial"/>
          <a:ea typeface="ＭＳ Ｐゴシック" pitchFamily="-112" charset="-128"/>
          <a:cs typeface="Arial"/>
        </a:defRPr>
      </a:lvl1pPr>
      <a:lvl2pPr marL="742950" indent="-285750" algn="l" defTabSz="457200" rtl="0" eaLnBrk="0" fontAlgn="base" hangingPunct="0">
        <a:spcBef>
          <a:spcPts val="0"/>
        </a:spcBef>
        <a:spcAft>
          <a:spcPct val="0"/>
        </a:spcAft>
        <a:buFont typeface="Arial" pitchFamily="-106" charset="0"/>
        <a:buChar char="–"/>
        <a:defRPr sz="2400" kern="1200">
          <a:solidFill>
            <a:schemeClr val="tx1"/>
          </a:solidFill>
          <a:latin typeface="Arial"/>
          <a:ea typeface="ＭＳ Ｐゴシック" pitchFamily="-112" charset="-128"/>
          <a:cs typeface="Arial"/>
        </a:defRPr>
      </a:lvl2pPr>
      <a:lvl3pPr marL="1143000" indent="-228600" algn="l" defTabSz="457200" rtl="0" eaLnBrk="0" fontAlgn="base" hangingPunct="0">
        <a:spcBef>
          <a:spcPts val="0"/>
        </a:spcBef>
        <a:spcAft>
          <a:spcPct val="0"/>
        </a:spcAft>
        <a:buFont typeface="Arial" pitchFamily="-106" charset="0"/>
        <a:buChar char="•"/>
        <a:defRPr sz="2000" kern="1200">
          <a:solidFill>
            <a:schemeClr val="tx1"/>
          </a:solidFill>
          <a:latin typeface="Arial"/>
          <a:ea typeface="ヒラギノ角ゴ Pro W3" pitchFamily="-106" charset="-128"/>
          <a:cs typeface="Arial"/>
        </a:defRPr>
      </a:lvl3pPr>
      <a:lvl4pPr marL="1600200" indent="-228600" algn="l" defTabSz="457200" rtl="0" eaLnBrk="0" fontAlgn="base" hangingPunct="0">
        <a:spcBef>
          <a:spcPts val="0"/>
        </a:spcBef>
        <a:spcAft>
          <a:spcPct val="0"/>
        </a:spcAft>
        <a:buFont typeface="Arial" pitchFamily="-106" charset="0"/>
        <a:buChar char="–"/>
        <a:defRPr sz="1800" kern="1200">
          <a:solidFill>
            <a:schemeClr val="tx1"/>
          </a:solidFill>
          <a:latin typeface="Arial"/>
          <a:ea typeface="ヒラギノ角ゴ Pro W3" pitchFamily="-106" charset="-128"/>
          <a:cs typeface="Arial"/>
        </a:defRPr>
      </a:lvl4pPr>
      <a:lvl5pPr marL="2057400" indent="-228600" algn="l" defTabSz="457200" rtl="0" eaLnBrk="0" fontAlgn="base" hangingPunct="0">
        <a:spcBef>
          <a:spcPts val="0"/>
        </a:spcBef>
        <a:spcAft>
          <a:spcPct val="0"/>
        </a:spcAft>
        <a:buFont typeface="Arial" pitchFamily="-106" charset="0"/>
        <a:buChar char="»"/>
        <a:defRPr sz="1800" kern="1200">
          <a:solidFill>
            <a:schemeClr val="tx1"/>
          </a:solidFill>
          <a:latin typeface="Arial"/>
          <a:ea typeface="ヒラギノ角ゴ Pro W3" pitchFamily="-10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714348" y="2000240"/>
            <a:ext cx="7772400" cy="3395137"/>
          </a:xfrm>
        </p:spPr>
        <p:txBody>
          <a:bodyPr/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Topic: Ocean Acidification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Subject: Environmental Studies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Department: Computer Engineering(07)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Guided By: Dr. Hitesh Desai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	Dr. </a:t>
            </a:r>
            <a:r>
              <a:rPr lang="en-US" sz="3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Ashish</a:t>
            </a: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Desai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Prepared By: Amul Luniya</a:t>
            </a:r>
            <a:b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Enrollment No.: 160420107003</a:t>
            </a:r>
            <a:endParaRPr lang="en-IN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214414" y="6286520"/>
            <a:ext cx="6400800" cy="13017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0" descr="Description: LOGO_SCET_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1597" cy="1428736"/>
          </a:xfrm>
          <a:prstGeom prst="rect">
            <a:avLst/>
          </a:prstGeom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67" t="2475"/>
          <a:stretch>
            <a:fillRect/>
          </a:stretch>
        </p:blipFill>
        <p:spPr bwMode="auto">
          <a:xfrm>
            <a:off x="7572396" y="0"/>
            <a:ext cx="1571604" cy="1571612"/>
          </a:xfrm>
          <a:prstGeom prst="rect">
            <a:avLst/>
          </a:prstGeom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0166" y="0"/>
            <a:ext cx="618235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Calibri" pitchFamily="34" charset="0"/>
                <a:ea typeface="Calibri" pitchFamily="34" charset="0"/>
                <a:cs typeface="Shruti" pitchFamily="34" charset="0"/>
              </a:rPr>
              <a:t>SARVAJANIK EDUCATION SOCIETY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Calibri" pitchFamily="34" charset="0"/>
                <a:ea typeface="Calibri" pitchFamily="34" charset="0"/>
                <a:cs typeface="Shruti" pitchFamily="34" charset="0"/>
              </a:rPr>
              <a:t>SARVAJANIK COLLEGE OF ENGINEERING &amp; </a:t>
            </a:r>
            <a:r>
              <a:rPr lang="en-US" sz="3200" b="1" dirty="0" smtClean="0">
                <a:latin typeface="Calibri" pitchFamily="34" charset="0"/>
                <a:ea typeface="Calibri" pitchFamily="34" charset="0"/>
                <a:cs typeface="Shruti" pitchFamily="34" charset="0"/>
              </a:rPr>
              <a:t>TECHNOLOGY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8"/>
          <p:cNvSpPr txBox="1">
            <a:spLocks/>
          </p:cNvSpPr>
          <p:nvPr/>
        </p:nvSpPr>
        <p:spPr bwMode="auto">
          <a:xfrm>
            <a:off x="714348" y="2643182"/>
            <a:ext cx="771530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28728" y="214290"/>
            <a:ext cx="6072230" cy="3571900"/>
            <a:chOff x="2483768" y="1340768"/>
            <a:chExt cx="4140240" cy="2767890"/>
          </a:xfrm>
        </p:grpSpPr>
        <p:pic>
          <p:nvPicPr>
            <p:cNvPr id="2" name="Picture 1" descr="iStock_000005212847 for PP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91418" y="1340768"/>
              <a:ext cx="4132590" cy="27678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483768" y="3846240"/>
              <a:ext cx="18473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57224" y="3857628"/>
            <a:ext cx="7286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Ocean acidification is caused by CO2 emissions from human activity to the human atmosphere that end up in the ocean.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capacity of the ocean to act as a carbon sink decreases as it acidifies.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legacy of historical fossil fuel emissions on ocean acidification will be felt for centuries.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752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2-pH_Hawai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263" b="6890"/>
          <a:stretch/>
        </p:blipFill>
        <p:spPr>
          <a:xfrm>
            <a:off x="1000099" y="2071678"/>
            <a:ext cx="7614611" cy="45631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Atmospheric CO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and ocean pH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1000108"/>
            <a:ext cx="678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Anthropogenic acidification is currently in progress and is measurable.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441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8596" y="1700808"/>
            <a:ext cx="8072494" cy="5157192"/>
            <a:chOff x="1643042" y="1700808"/>
            <a:chExt cx="6318916" cy="4118273"/>
          </a:xfrm>
        </p:grpSpPr>
        <p:pic>
          <p:nvPicPr>
            <p:cNvPr id="3" name="Picture 2" descr="ph_projection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4306"/>
            <a:stretch/>
          </p:blipFill>
          <p:spPr>
            <a:xfrm>
              <a:off x="1643042" y="1785926"/>
              <a:ext cx="6271099" cy="40331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04248" y="3789040"/>
              <a:ext cx="1157710" cy="161583"/>
            </a:xfrm>
            <a:prstGeom prst="rect">
              <a:avLst/>
            </a:prstGeom>
            <a:noFill/>
          </p:spPr>
          <p:txBody>
            <a:bodyPr wrap="square" t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accent3"/>
                  </a:solidFill>
                </a:rPr>
                <a:t>3.2°–</a:t>
              </a:r>
              <a:r>
                <a:rPr lang="en-US" sz="1050" b="1" dirty="0" err="1" smtClean="0">
                  <a:solidFill>
                    <a:schemeClr val="accent3"/>
                  </a:solidFill>
                </a:rPr>
                <a:t>5.4°C</a:t>
              </a:r>
              <a:endParaRPr lang="en-US" sz="1050" b="1" dirty="0" smtClean="0">
                <a:solidFill>
                  <a:schemeClr val="accent3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04248" y="1700808"/>
              <a:ext cx="1157710" cy="807913"/>
            </a:xfrm>
            <a:prstGeom prst="rect">
              <a:avLst/>
            </a:prstGeom>
            <a:noFill/>
          </p:spPr>
          <p:txBody>
            <a:bodyPr wrap="square" tIns="0" rIns="0" bIns="0" rtlCol="0">
              <a:spAutoFit/>
            </a:bodyPr>
            <a:lstStyle/>
            <a:p>
              <a:r>
                <a:rPr lang="en-US" sz="1050" dirty="0"/>
                <a:t>Global</a:t>
              </a:r>
            </a:p>
            <a:p>
              <a:r>
                <a:rPr lang="en-US" sz="1050" dirty="0"/>
                <a:t>temperature increase likely</a:t>
              </a:r>
            </a:p>
            <a:p>
              <a:r>
                <a:rPr lang="en-US" sz="1050" dirty="0"/>
                <a:t>by 2100:</a:t>
              </a:r>
            </a:p>
            <a:p>
              <a:r>
                <a:rPr lang="en-US" sz="1050" b="1" dirty="0" smtClean="0">
                  <a:solidFill>
                    <a:schemeClr val="accent4"/>
                  </a:solidFill>
                </a:rPr>
                <a:t>0.9</a:t>
              </a:r>
              <a:r>
                <a:rPr lang="en-US" sz="1050" b="1" dirty="0">
                  <a:solidFill>
                    <a:schemeClr val="accent4"/>
                  </a:solidFill>
                </a:rPr>
                <a:t>°–</a:t>
              </a:r>
              <a:r>
                <a:rPr lang="en-US" sz="1050" b="1" dirty="0" err="1">
                  <a:solidFill>
                    <a:schemeClr val="accent4"/>
                  </a:solidFill>
                </a:rPr>
                <a:t>2.3°</a:t>
              </a:r>
              <a:r>
                <a:rPr lang="en-US" sz="1050" b="1" dirty="0" err="1" smtClean="0">
                  <a:solidFill>
                    <a:schemeClr val="accent4"/>
                  </a:solidFill>
                </a:rPr>
                <a:t>C</a:t>
              </a:r>
              <a:endParaRPr lang="en-US" sz="105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Ocean surface pH projections to 2100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0100" y="928670"/>
            <a:ext cx="71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Reducing CO2 emissions will slow the progress of ocean acidification.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6451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pH25million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448" y="2511077"/>
            <a:ext cx="8328518" cy="339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Rapid ocean acidification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692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ocean is acidifying more rapidly than it has in millions of years.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932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JAGO Dive 991(6)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817" y="2945209"/>
            <a:ext cx="3990327" cy="30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8470" y="2945209"/>
            <a:ext cx="3995936" cy="299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47099" y="188640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Winners and losers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000108"/>
            <a:ext cx="8072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Cold-water coral communities are at risk and may become unsustainable.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Some </a:t>
            </a:r>
            <a:r>
              <a:rPr lang="en-US" dirty="0" err="1" smtClean="0"/>
              <a:t>seagrass</a:t>
            </a:r>
            <a:r>
              <a:rPr lang="en-US" dirty="0" smtClean="0"/>
              <a:t> and phytoplankton species may benefit from ocean acidification.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620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5" y="2786058"/>
            <a:ext cx="6087025" cy="3429024"/>
          </a:xfrm>
          <a:prstGeom prst="rect">
            <a:avLst/>
          </a:prstGeom>
        </p:spPr>
      </p:pic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47099" y="188640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Hot, sour and breathless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0" y="785794"/>
            <a:ext cx="71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Multiple stressors compound the effects of ocean acidification.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combination of ocean acidification and increased temperatures negatively affects many organisms.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620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47099" y="245119"/>
            <a:ext cx="8229600" cy="742570"/>
          </a:xfrm>
        </p:spPr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Molluscs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table-cla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5918" y="2285992"/>
            <a:ext cx="5471659" cy="3631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662" y="928670"/>
            <a:ext cx="7286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Molluscs</a:t>
            </a:r>
            <a:r>
              <a:rPr lang="en-US" dirty="0" smtClean="0"/>
              <a:t> (such as mussels, oysters and </a:t>
            </a:r>
            <a:r>
              <a:rPr lang="en-US" dirty="0" err="1" smtClean="0"/>
              <a:t>pteropods</a:t>
            </a:r>
            <a:r>
              <a:rPr lang="en-US" dirty="0" smtClean="0"/>
              <a:t>) are one of the groups most sensitive to ocean acidification.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934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7099" y="188640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Coral Reefs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Picture 13" descr="table-co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1300" y="1988840"/>
            <a:ext cx="5812825" cy="3877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100" y="714356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CO2 emissions continue on the current trajectory, coral reef erosion is likely to outpace reef building sometime this century.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422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Changes in marine ecosystems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 descr="coral ree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5949" y="2492896"/>
            <a:ext cx="5203527" cy="3466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34" y="928670"/>
            <a:ext cx="8215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varied responses of species to ocean acidification and other stressors are likely to lead to changes in marine ecosystems, but the extent of the impact is difficult to predict.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422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Calcifying organisms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Calcidiscus-single_tod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9481" y="1844824"/>
            <a:ext cx="4176464" cy="4126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224" y="928670"/>
            <a:ext cx="792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Anthropogenic ocean acidification will adversely affect many calcifying organisms.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30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Introduction</a:t>
            </a:r>
          </a:p>
          <a:p>
            <a:pPr>
              <a:buNone/>
            </a:pPr>
            <a:r>
              <a:rPr lang="en-US" dirty="0" smtClean="0"/>
              <a:t>Causes</a:t>
            </a:r>
          </a:p>
          <a:p>
            <a:pPr>
              <a:buNone/>
            </a:pPr>
            <a:r>
              <a:rPr lang="en-US" dirty="0" smtClean="0"/>
              <a:t>Conditions</a:t>
            </a:r>
          </a:p>
          <a:p>
            <a:pPr>
              <a:buNone/>
            </a:pPr>
            <a:r>
              <a:rPr lang="en-US" dirty="0" smtClean="0"/>
              <a:t>Commercially important organisms</a:t>
            </a:r>
          </a:p>
          <a:p>
            <a:pPr>
              <a:buNone/>
            </a:pPr>
            <a:r>
              <a:rPr lang="en-US" dirty="0" smtClean="0"/>
              <a:t>Graphical representation of oceanic acidification</a:t>
            </a:r>
          </a:p>
          <a:p>
            <a:pPr>
              <a:buNone/>
            </a:pPr>
            <a:r>
              <a:rPr lang="en-US" dirty="0" smtClean="0"/>
              <a:t>Effect on the marine life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Marine snails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72816"/>
            <a:ext cx="6156176" cy="414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224" y="1071546"/>
            <a:ext cx="74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Pteropod</a:t>
            </a:r>
            <a:r>
              <a:rPr lang="en-US" dirty="0" smtClean="0"/>
              <a:t> (marine snail) shells are already dissolving.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524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Fish </a:t>
            </a:r>
            <a:r>
              <a:rPr lang="en-US" dirty="0" err="1" smtClean="0">
                <a:solidFill>
                  <a:srgbClr val="FFFF00"/>
                </a:solidFill>
              </a:rPr>
              <a:t>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73" y="1844824"/>
            <a:ext cx="6120680" cy="4077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348" y="928670"/>
            <a:ext cx="792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Ocean acidification may have some direct effects on fish physiology, </a:t>
            </a:r>
            <a:r>
              <a:rPr lang="en-US" dirty="0" err="1" smtClean="0"/>
              <a:t>behaviour</a:t>
            </a:r>
            <a:r>
              <a:rPr lang="en-US" dirty="0" smtClean="0"/>
              <a:t> and fitness.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524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Nitrogen fixation stimulated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670107main_van_gogh_from_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9177" y="1844824"/>
            <a:ext cx="4077072" cy="40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100" y="928670"/>
            <a:ext cx="721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Nitrogen fixation in some </a:t>
            </a:r>
            <a:r>
              <a:rPr lang="en-US" dirty="0" err="1" smtClean="0"/>
              <a:t>cyanobacteria</a:t>
            </a:r>
            <a:r>
              <a:rPr lang="en-US" dirty="0" smtClean="0"/>
              <a:t> may be stimulated by ocean acidification.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7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Economic losses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market-shel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5123" y="2060848"/>
            <a:ext cx="5765179" cy="3829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786" y="928670"/>
            <a:ext cx="750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Declines in shellfisheries will lead to economic losses, but the extent of the losses is uncertain.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069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Fisheries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Fi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6480" y="1835130"/>
            <a:ext cx="6089856" cy="4042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100" y="928670"/>
            <a:ext cx="721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Impacts of ocean acidification on ecosystems may affect top predators and fisheries.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69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Biogeochemical cycles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 descr="earth-africa-sma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8756" y="1916832"/>
            <a:ext cx="4537822" cy="4551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538" y="928670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Ocean acidification will alter biogeochemical cycles at a global scale.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1140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Ocean acidification</a:t>
            </a:r>
            <a:r>
              <a:rPr lang="en-IN" dirty="0" smtClean="0"/>
              <a:t> is the ongoing decrease in the pH of the Earth's oceans, caused by the uptake of carbon </a:t>
            </a:r>
            <a:r>
              <a:rPr lang="en-IN" dirty="0" smtClean="0"/>
              <a:t>dioxide</a:t>
            </a:r>
            <a:r>
              <a:rPr lang="en-IN" dirty="0" smtClean="0"/>
              <a:t> (CO</a:t>
            </a:r>
            <a:r>
              <a:rPr lang="en-IN" baseline="-25000" dirty="0" smtClean="0"/>
              <a:t>2</a:t>
            </a:r>
            <a:r>
              <a:rPr lang="en-IN" dirty="0" smtClean="0"/>
              <a:t>) from the atmosphere</a:t>
            </a:r>
            <a:r>
              <a:rPr lang="en-IN" dirty="0" smtClean="0"/>
              <a:t>.</a:t>
            </a:r>
            <a:r>
              <a:rPr lang="en-IN" dirty="0" smtClean="0"/>
              <a:t> Seawater is slightly basic (meaning pH &gt; 7), and the process in question is a shift towards pH-neutral conditions rather than a transition to acidic conditions (pH &lt; 7).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742570"/>
          </a:xfrm>
        </p:spPr>
        <p:txBody>
          <a:bodyPr/>
          <a:lstStyle/>
          <a:p>
            <a:r>
              <a:rPr lang="en-US" sz="3800" dirty="0" smtClean="0">
                <a:solidFill>
                  <a:schemeClr val="tx1"/>
                </a:solidFill>
              </a:rPr>
              <a:t>CAUSES</a:t>
            </a:r>
            <a:endParaRPr lang="en-IN" sz="3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82563"/>
            <a:r>
              <a:rPr lang="en-US" dirty="0" smtClean="0"/>
              <a:t>26 % increase in acidity due to CO</a:t>
            </a:r>
            <a:r>
              <a:rPr lang="en-US" baseline="-25000" dirty="0" smtClean="0"/>
              <a:t>2</a:t>
            </a:r>
            <a:r>
              <a:rPr lang="en-US" dirty="0" smtClean="0"/>
              <a:t> emissions </a:t>
            </a:r>
          </a:p>
          <a:p>
            <a:pPr marL="182563" indent="-182563"/>
            <a:r>
              <a:rPr lang="en-US" dirty="0" smtClean="0"/>
              <a:t>Many organisms show adverse effects (corals, </a:t>
            </a:r>
            <a:r>
              <a:rPr lang="en-US" dirty="0" err="1" smtClean="0"/>
              <a:t>molluscs</a:t>
            </a:r>
            <a:r>
              <a:rPr lang="en-US" dirty="0" smtClean="0"/>
              <a:t>)</a:t>
            </a:r>
          </a:p>
          <a:p>
            <a:pPr marL="182563" indent="-182563"/>
            <a:r>
              <a:rPr lang="en-US" dirty="0" smtClean="0"/>
              <a:t>Some thrive (e.g. </a:t>
            </a:r>
            <a:r>
              <a:rPr lang="en-US" dirty="0" err="1" smtClean="0"/>
              <a:t>seagrasses</a:t>
            </a:r>
            <a:r>
              <a:rPr lang="en-US" dirty="0" smtClean="0"/>
              <a:t>)</a:t>
            </a:r>
          </a:p>
          <a:p>
            <a:pPr marL="182563" indent="-182563"/>
            <a:r>
              <a:rPr lang="en-US" dirty="0" smtClean="0"/>
              <a:t>Ecosystems will change in the future </a:t>
            </a:r>
          </a:p>
          <a:p>
            <a:pPr marL="182563" indent="-182563"/>
            <a:r>
              <a:rPr lang="en-US" dirty="0" smtClean="0"/>
              <a:t>There will be socio-economic impacts and need for adaptation</a:t>
            </a:r>
          </a:p>
          <a:p>
            <a:pPr marL="182563" indent="-182563"/>
            <a:r>
              <a:rPr lang="en-US" dirty="0" smtClean="0"/>
              <a:t>Reducing CO</a:t>
            </a:r>
            <a:r>
              <a:rPr lang="en-US" baseline="-25000" dirty="0" smtClean="0"/>
              <a:t>2</a:t>
            </a:r>
            <a:r>
              <a:rPr lang="en-US" dirty="0" smtClean="0"/>
              <a:t> emissions will reduce impacts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24"/>
            <a:ext cx="9150256" cy="6858000"/>
            <a:chOff x="0" y="0"/>
            <a:chExt cx="9150256" cy="6858000"/>
          </a:xfrm>
        </p:grpSpPr>
        <p:pic>
          <p:nvPicPr>
            <p:cNvPr id="7" name="Picture 6" descr="ph-back72dpi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0256" cy="6858000"/>
            </a:xfrm>
            <a:prstGeom prst="rect">
              <a:avLst/>
            </a:prstGeom>
          </p:spPr>
        </p:pic>
        <p:pic>
          <p:nvPicPr>
            <p:cNvPr id="4" name="Picture 3" descr="OA_in_number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3747" b="22222"/>
            <a:stretch/>
          </p:blipFill>
          <p:spPr>
            <a:xfrm>
              <a:off x="251520" y="1214398"/>
              <a:ext cx="8640960" cy="378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5560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9150256" cy="6858000"/>
            <a:chOff x="0" y="0"/>
            <a:chExt cx="9150256" cy="6858000"/>
          </a:xfrm>
        </p:grpSpPr>
        <p:pic>
          <p:nvPicPr>
            <p:cNvPr id="4" name="Picture 3" descr="ph-back72dpi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0256" cy="6858000"/>
            </a:xfrm>
            <a:prstGeom prst="rect">
              <a:avLst/>
            </a:prstGeom>
          </p:spPr>
        </p:pic>
        <p:pic>
          <p:nvPicPr>
            <p:cNvPr id="5" name="Picture 4" descr="map-pH185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714356"/>
              <a:ext cx="9144000" cy="5715040"/>
            </a:xfrm>
            <a:prstGeom prst="rect">
              <a:avLst/>
            </a:prstGeom>
          </p:spPr>
        </p:pic>
        <p:pic>
          <p:nvPicPr>
            <p:cNvPr id="6" name="Picture 5" descr="acidification-sca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1000" y="5210657"/>
              <a:ext cx="4249228" cy="75334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14480" y="285728"/>
            <a:ext cx="585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pH in 1850s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0256" cy="6858000"/>
            <a:chOff x="0" y="0"/>
            <a:chExt cx="9150256" cy="6858000"/>
          </a:xfrm>
        </p:grpSpPr>
        <p:pic>
          <p:nvPicPr>
            <p:cNvPr id="16" name="Picture 15" descr="ph-back72dpi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0256" cy="6858000"/>
            </a:xfrm>
            <a:prstGeom prst="rect">
              <a:avLst/>
            </a:prstGeom>
          </p:spPr>
        </p:pic>
        <p:pic>
          <p:nvPicPr>
            <p:cNvPr id="3" name="Picture 2" descr="map-pH210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642918"/>
              <a:ext cx="9144000" cy="5857916"/>
            </a:xfrm>
            <a:prstGeom prst="rect">
              <a:avLst/>
            </a:prstGeom>
          </p:spPr>
        </p:pic>
        <p:pic>
          <p:nvPicPr>
            <p:cNvPr id="8" name="Picture 7" descr="acidification-sca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1000" y="5210657"/>
              <a:ext cx="4249228" cy="75334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 </a:t>
            </a:r>
            <a:r>
              <a:rPr lang="en-US" dirty="0" smtClean="0"/>
              <a:t>in 2100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847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4282" y="928670"/>
            <a:ext cx="8715436" cy="5929330"/>
            <a:chOff x="447674" y="1070257"/>
            <a:chExt cx="8234364" cy="5025743"/>
          </a:xfrm>
        </p:grpSpPr>
        <p:grpSp>
          <p:nvGrpSpPr>
            <p:cNvPr id="14" name="Group 13"/>
            <p:cNvGrpSpPr/>
            <p:nvPr/>
          </p:nvGrpSpPr>
          <p:grpSpPr>
            <a:xfrm>
              <a:off x="447674" y="1070257"/>
              <a:ext cx="8234363" cy="3999230"/>
              <a:chOff x="0" y="1052736"/>
              <a:chExt cx="9144000" cy="4441018"/>
            </a:xfrm>
          </p:grpSpPr>
          <p:pic>
            <p:nvPicPr>
              <p:cNvPr id="11" name="Picture 10" descr="table-top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0" y="1052736"/>
                <a:ext cx="9144000" cy="1772093"/>
              </a:xfrm>
              <a:prstGeom prst="rect">
                <a:avLst/>
              </a:prstGeom>
            </p:spPr>
          </p:pic>
          <p:pic>
            <p:nvPicPr>
              <p:cNvPr id="12" name="Picture 11" descr="table-estimat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0" y="2817893"/>
                <a:ext cx="9144000" cy="531628"/>
              </a:xfrm>
              <a:prstGeom prst="rect">
                <a:avLst/>
              </a:prstGeom>
            </p:spPr>
          </p:pic>
          <p:pic>
            <p:nvPicPr>
              <p:cNvPr id="13" name="Picture 12" descr="table-bar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0" y="3349521"/>
                <a:ext cx="9144000" cy="2144233"/>
              </a:xfrm>
              <a:prstGeom prst="rect">
                <a:avLst/>
              </a:prstGeom>
            </p:spPr>
          </p:pic>
        </p:grpSp>
        <p:pic>
          <p:nvPicPr>
            <p:cNvPr id="15" name="Picture 14" descr="table-legen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799388" y="5148766"/>
              <a:ext cx="882650" cy="94723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Commercially important organisms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04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74257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Confidence levels (IPCC)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9758" y="1418455"/>
            <a:ext cx="8943123" cy="4715457"/>
            <a:chOff x="209758" y="1418455"/>
            <a:chExt cx="8943123" cy="47154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58" y="1418455"/>
              <a:ext cx="8769302" cy="4124025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447099" y="6118782"/>
              <a:ext cx="8705782" cy="151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945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7FBE38"/>
      </a:accent1>
      <a:accent2>
        <a:srgbClr val="FDD525"/>
      </a:accent2>
      <a:accent3>
        <a:srgbClr val="C7104B"/>
      </a:accent3>
      <a:accent4>
        <a:srgbClr val="1F6DBD"/>
      </a:accent4>
      <a:accent5>
        <a:srgbClr val="F48300"/>
      </a:accent5>
      <a:accent6>
        <a:srgbClr val="884C24"/>
      </a:accent6>
      <a:hlink>
        <a:srgbClr val="AA4C9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45897</TotalTime>
  <Words>450</Words>
  <Application>Microsoft Macintosh PowerPoint</Application>
  <PresentationFormat>On-screen Show (4:3)</PresentationFormat>
  <Paragraphs>67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Topic: Ocean Acidification Subject: Environmental Studies Department: Computer Engineering(07) Guided By: Dr. Hitesh Desai     Dr. Ashish Desai  Prepared By: Amul Luniya Enrollment No.: 160420107003</vt:lpstr>
      <vt:lpstr>CONTENTS</vt:lpstr>
      <vt:lpstr>INTRODUCTION</vt:lpstr>
      <vt:lpstr>CAUSES</vt:lpstr>
      <vt:lpstr>Slide 5</vt:lpstr>
      <vt:lpstr>Slide 6</vt:lpstr>
      <vt:lpstr>pH in 2100</vt:lpstr>
      <vt:lpstr>Commercially important organisms</vt:lpstr>
      <vt:lpstr>Confidence levels (IPCC)</vt:lpstr>
      <vt:lpstr>Slide 10</vt:lpstr>
      <vt:lpstr>Atmospheric CO2 and ocean pH</vt:lpstr>
      <vt:lpstr>Ocean surface pH projections to 2100</vt:lpstr>
      <vt:lpstr>Rapid ocean acidification</vt:lpstr>
      <vt:lpstr>Winners and losers</vt:lpstr>
      <vt:lpstr>Hot, sour and breathless</vt:lpstr>
      <vt:lpstr>Molluscs</vt:lpstr>
      <vt:lpstr>Coral Reefs</vt:lpstr>
      <vt:lpstr>Changes in marine ecosystems</vt:lpstr>
      <vt:lpstr>Calcifying organisms</vt:lpstr>
      <vt:lpstr>Marine snails</vt:lpstr>
      <vt:lpstr>Fish behaviour</vt:lpstr>
      <vt:lpstr>Nitrogen fixation stimulated</vt:lpstr>
      <vt:lpstr>Economic losses</vt:lpstr>
      <vt:lpstr>Fisheries</vt:lpstr>
      <vt:lpstr>Biogeochemical cycles</vt:lpstr>
    </vt:vector>
  </TitlesOfParts>
  <Company>IGBP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Jagdish Luniya</dc:creator>
  <cp:lastModifiedBy>lenovo</cp:lastModifiedBy>
  <cp:revision>737</cp:revision>
  <cp:lastPrinted>2013-11-14T11:23:38Z</cp:lastPrinted>
  <dcterms:created xsi:type="dcterms:W3CDTF">2011-03-24T11:59:07Z</dcterms:created>
  <dcterms:modified xsi:type="dcterms:W3CDTF">2017-03-26T19:21:01Z</dcterms:modified>
</cp:coreProperties>
</file>